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88" r:id="rId5"/>
    <p:sldId id="290" r:id="rId6"/>
    <p:sldId id="291" r:id="rId7"/>
    <p:sldId id="300" r:id="rId8"/>
    <p:sldId id="296" r:id="rId9"/>
    <p:sldId id="301" r:id="rId10"/>
    <p:sldId id="295" r:id="rId11"/>
    <p:sldId id="297" r:id="rId12"/>
    <p:sldId id="302" r:id="rId13"/>
    <p:sldId id="303" r:id="rId14"/>
    <p:sldId id="304" r:id="rId15"/>
    <p:sldId id="27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4B4"/>
    <a:srgbClr val="005DA2"/>
    <a:srgbClr val="5475B2"/>
    <a:srgbClr val="FFC400"/>
    <a:srgbClr val="B4C2DD"/>
    <a:srgbClr val="96AACF"/>
    <a:srgbClr val="85CA3A"/>
    <a:srgbClr val="A52626"/>
    <a:srgbClr val="4B96B9"/>
    <a:srgbClr val="01B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24" autoAdjust="0"/>
  </p:normalViewPr>
  <p:slideViewPr>
    <p:cSldViewPr snapToGrid="0">
      <p:cViewPr varScale="1">
        <p:scale>
          <a:sx n="110" d="100"/>
          <a:sy n="110" d="100"/>
        </p:scale>
        <p:origin x="558" y="72"/>
      </p:cViewPr>
      <p:guideLst>
        <p:guide orient="horz" pos="215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62CDA-D42D-4AE2-BA2B-6FD505FA3DC6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447B5-4412-430D-98FD-99D4ADD9DD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23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741CB-2405-4570-99DA-5F170549261E}" type="datetimeFigureOut">
              <a:rPr lang="zh-CN" altLang="en-US" smtClean="0"/>
              <a:t>2017/6/30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B181F-DFFC-4982-BFBB-4C3267591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893089" y="2707355"/>
            <a:ext cx="5827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88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</a:t>
            </a:r>
            <a:r>
              <a:rPr sz="88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网络版</a:t>
            </a:r>
            <a:endParaRPr lang="zh-CN" altLang="en-US" sz="88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7310" y="1006044"/>
            <a:ext cx="7603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4000" b="1" dirty="0" smtClean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年状态数据采集与管理系统</a:t>
            </a:r>
            <a:endParaRPr lang="zh-CN" altLang="en-US" sz="4000" b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95681" y="5355232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全国教学工作诊断与改进专家委员会平台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小组：徐相林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12379" y="249992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  使用测试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70" y="2319655"/>
            <a:ext cx="7576820" cy="443611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1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访问网站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17489" y="259398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    使用测试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6286500" y="4252823"/>
            <a:ext cx="412115" cy="351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0" y="2649855"/>
            <a:ext cx="5815330" cy="3726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615" y="2649855"/>
            <a:ext cx="5441950" cy="372681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3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登录网站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924523" y="283846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    常见问题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68080" y="2962191"/>
            <a:ext cx="4074064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出错原因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indent="0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indent="0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、输入网址错误</a:t>
            </a:r>
          </a:p>
          <a:p>
            <a:pPr indent="0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、如果网址里没有设置启动页，则可能缺少设置网站启动的默认页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43" y="2608458"/>
            <a:ext cx="6155055" cy="315940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5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访问网站失败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77873" y="248921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    常见问题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0" y="2432050"/>
            <a:ext cx="5991860" cy="41027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93626" y="2528332"/>
            <a:ext cx="4660660" cy="3416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如果登录用户名和密码都正确，出错原因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indent="0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indent="0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、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Web.config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文件的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SQL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连接串配置错误</a:t>
            </a:r>
          </a:p>
          <a:p>
            <a:pPr indent="0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SQL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认证方式为非混合模式，修改方法可参考http://blog.csdn.net/oyuhuachen/article/details/54598532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2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登录网站失败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178165" y="2759710"/>
            <a:ext cx="3632835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出错原因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indent="0"/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  <a:p>
            <a:pPr indent="0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使用了兼容模式，而不是极速模式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29" y="2427869"/>
            <a:ext cx="7152005" cy="407098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77873" y="248921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    常见问题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3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网页功能异常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1668032"/>
            <a:ext cx="12192000" cy="3674853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17808" y="2996731"/>
            <a:ext cx="6553199" cy="101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000" dirty="0">
                <a:solidFill>
                  <a:srgbClr val="FFFFFF"/>
                </a:solidFill>
                <a:latin typeface="Britannic Bold" panose="020B0903060703020204" pitchFamily="34" charset="0"/>
              </a:rPr>
              <a:t>谢 谢！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96464" y="161571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0"/>
            <a:ext cx="3004458" cy="6858000"/>
          </a:xfrm>
          <a:prstGeom prst="rect">
            <a:avLst/>
          </a:prstGeom>
          <a:solidFill>
            <a:srgbClr val="0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992" y="2653218"/>
            <a:ext cx="1981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</a:t>
            </a:r>
            <a:r>
              <a:rPr lang="en-US" altLang="zh-CN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824673" y="1351538"/>
            <a:ext cx="5055927" cy="523220"/>
            <a:chOff x="4824673" y="1351538"/>
            <a:chExt cx="5055927" cy="523220"/>
          </a:xfrm>
        </p:grpSpPr>
        <p:sp>
          <p:nvSpPr>
            <p:cNvPr id="6" name="圆角矩形 5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824673" y="1351538"/>
              <a:ext cx="726638" cy="523220"/>
              <a:chOff x="4745153" y="1391697"/>
              <a:chExt cx="704393" cy="50720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24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830268" y="1391697"/>
                <a:ext cx="393455" cy="507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7229202" y="1423607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安装配置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839914" y="3167638"/>
            <a:ext cx="5055926" cy="521970"/>
            <a:chOff x="4824674" y="1351538"/>
            <a:chExt cx="5055926" cy="521970"/>
          </a:xfrm>
        </p:grpSpPr>
        <p:sp>
          <p:nvSpPr>
            <p:cNvPr id="11" name="圆角矩形 10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824674" y="1351538"/>
              <a:ext cx="726638" cy="521970"/>
              <a:chOff x="4745154" y="1391697"/>
              <a:chExt cx="704393" cy="50598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24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830268" y="1391697"/>
                <a:ext cx="389650" cy="505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7227932" y="3256217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使用测试</a:t>
            </a:r>
          </a:p>
        </p:txBody>
      </p:sp>
      <p:sp>
        <p:nvSpPr>
          <p:cNvPr id="43" name="矩形 42"/>
          <p:cNvSpPr/>
          <p:nvPr/>
        </p:nvSpPr>
        <p:spPr>
          <a:xfrm>
            <a:off x="7227932" y="4612577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4912304" y="5026283"/>
            <a:ext cx="5055926" cy="521970"/>
            <a:chOff x="4824674" y="1351538"/>
            <a:chExt cx="5055926" cy="521970"/>
          </a:xfrm>
        </p:grpSpPr>
        <p:sp>
          <p:nvSpPr>
            <p:cNvPr id="50" name="圆角矩形 49"/>
            <p:cNvSpPr/>
            <p:nvPr/>
          </p:nvSpPr>
          <p:spPr>
            <a:xfrm>
              <a:off x="5776685" y="1387672"/>
              <a:ext cx="4103915" cy="466528"/>
            </a:xfrm>
            <a:prstGeom prst="roundRect">
              <a:avLst/>
            </a:prstGeom>
            <a:solidFill>
              <a:srgbClr val="005DA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824674" y="1351538"/>
              <a:ext cx="726638" cy="521970"/>
              <a:chOff x="4745154" y="1391697"/>
              <a:chExt cx="704393" cy="50598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KSO_Shape"/>
              <p:cNvSpPr/>
              <p:nvPr/>
            </p:nvSpPr>
            <p:spPr>
              <a:xfrm rot="16200000">
                <a:off x="4891315" y="1292879"/>
                <a:ext cx="412070" cy="704393"/>
              </a:xfrm>
              <a:custGeom>
                <a:avLst/>
                <a:gdLst/>
                <a:ahLst/>
                <a:cxnLst/>
                <a:rect l="l" t="t" r="r" b="b"/>
                <a:pathLst>
                  <a:path w="559792" h="955625">
                    <a:moveTo>
                      <a:pt x="279896" y="194422"/>
                    </a:moveTo>
                    <a:cubicBezTo>
                      <a:pt x="168660" y="194422"/>
                      <a:pt x="78485" y="284596"/>
                      <a:pt x="78485" y="395833"/>
                    </a:cubicBezTo>
                    <a:cubicBezTo>
                      <a:pt x="78485" y="507069"/>
                      <a:pt x="168660" y="597244"/>
                      <a:pt x="279896" y="597244"/>
                    </a:cubicBezTo>
                    <a:cubicBezTo>
                      <a:pt x="391133" y="597244"/>
                      <a:pt x="481307" y="507069"/>
                      <a:pt x="481307" y="395833"/>
                    </a:cubicBezTo>
                    <a:cubicBezTo>
                      <a:pt x="481307" y="284596"/>
                      <a:pt x="391133" y="194422"/>
                      <a:pt x="279896" y="194422"/>
                    </a:cubicBezTo>
                    <a:close/>
                    <a:moveTo>
                      <a:pt x="279896" y="0"/>
                    </a:moveTo>
                    <a:cubicBezTo>
                      <a:pt x="381198" y="-1"/>
                      <a:pt x="482501" y="38646"/>
                      <a:pt x="559792" y="115937"/>
                    </a:cubicBezTo>
                    <a:cubicBezTo>
                      <a:pt x="714375" y="270519"/>
                      <a:pt x="714375" y="521146"/>
                      <a:pt x="559792" y="675729"/>
                    </a:cubicBezTo>
                    <a:lnTo>
                      <a:pt x="279896" y="955625"/>
                    </a:lnTo>
                    <a:lnTo>
                      <a:pt x="0" y="675729"/>
                    </a:lnTo>
                    <a:cubicBezTo>
                      <a:pt x="-154583" y="521146"/>
                      <a:pt x="-154583" y="270519"/>
                      <a:pt x="0" y="115937"/>
                    </a:cubicBezTo>
                    <a:cubicBezTo>
                      <a:pt x="77291" y="38646"/>
                      <a:pt x="178594" y="-1"/>
                      <a:pt x="279896" y="0"/>
                    </a:cubicBezTo>
                    <a:close/>
                  </a:path>
                </a:pathLst>
              </a:custGeom>
              <a:solidFill>
                <a:srgbClr val="005D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32400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4830268" y="1391697"/>
                <a:ext cx="389650" cy="505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</a:p>
            </p:txBody>
          </p:sp>
        </p:grpSp>
      </p:grpSp>
      <p:sp>
        <p:nvSpPr>
          <p:cNvPr id="54" name="矩形 53"/>
          <p:cNvSpPr/>
          <p:nvPr/>
        </p:nvSpPr>
        <p:spPr>
          <a:xfrm>
            <a:off x="7227932" y="5100892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4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bldLvl="0"/>
      <p:bldP spid="43" grpId="0" build="allAtOnce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69247" y="278537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  安装配置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52904" y="2655887"/>
            <a:ext cx="611949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）操作系统：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Windows Server 2008 R2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652905" y="3427412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）数 据 库：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Sql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Server 2008 R2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652270" y="4169410"/>
            <a:ext cx="869942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）其它软件：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Office 2013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WinRAR64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、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360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浏览器极速模式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652905" y="4912360"/>
            <a:ext cx="1018476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）增加服务器管理器角色（操作系统自带）：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IIS7.0和DotNET Framework 3.5.1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859280" y="5596255"/>
            <a:ext cx="907478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注意：务必要先添加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IIS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，然后再添加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  <a:sym typeface="+mn-ea"/>
              </a:rPr>
              <a:t>DotNET Framework 3.5.1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33694" y="1327033"/>
            <a:ext cx="3274121" cy="873993"/>
            <a:chOff x="833694" y="1327033"/>
            <a:chExt cx="3274121" cy="873993"/>
          </a:xfrm>
        </p:grpSpPr>
        <p:sp>
          <p:nvSpPr>
            <p:cNvPr id="5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部署环境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14644" y="269964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  安装配置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76605" y="2319655"/>
            <a:ext cx="21234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）打开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IIS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" y="2843530"/>
            <a:ext cx="2765425" cy="3431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785" y="2843530"/>
            <a:ext cx="3067050" cy="34309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220" y="2820670"/>
            <a:ext cx="3877310" cy="343979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3276599" y="3994030"/>
            <a:ext cx="768985" cy="471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6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部署步骤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右箭头 17"/>
          <p:cNvSpPr/>
          <p:nvPr/>
        </p:nvSpPr>
        <p:spPr>
          <a:xfrm>
            <a:off x="7187400" y="3994030"/>
            <a:ext cx="768985" cy="471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26416" y="259279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  安装配置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76605" y="2319655"/>
            <a:ext cx="21234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）配置站点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6522720" y="4149306"/>
            <a:ext cx="844238" cy="437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05" y="2718435"/>
            <a:ext cx="5578475" cy="39947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120" y="2646680"/>
            <a:ext cx="4395470" cy="402082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6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部署步骤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614644" y="249992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  安装配置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76605" y="2319655"/>
            <a:ext cx="27482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）设置默认文档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877945" y="4114800"/>
            <a:ext cx="670560" cy="4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" y="2873375"/>
            <a:ext cx="3693160" cy="36518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775" y="2872740"/>
            <a:ext cx="3901440" cy="3652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3675" y="2873375"/>
            <a:ext cx="2847975" cy="12001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3040" y="4804410"/>
            <a:ext cx="2848610" cy="1675765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 rot="5400000">
            <a:off x="10391086" y="4220899"/>
            <a:ext cx="670560" cy="458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8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部署步骤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右箭头 19"/>
          <p:cNvSpPr/>
          <p:nvPr/>
        </p:nvSpPr>
        <p:spPr>
          <a:xfrm>
            <a:off x="8498205" y="3347049"/>
            <a:ext cx="670560" cy="441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00236" y="216535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  安装配置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6605" y="2319655"/>
            <a:ext cx="27482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）附加数据库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" y="2759710"/>
            <a:ext cx="3119755" cy="3891280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3786505" y="4157932"/>
            <a:ext cx="412115" cy="382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3190240"/>
            <a:ext cx="3530600" cy="2549525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7814945" y="4028536"/>
            <a:ext cx="412115" cy="375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060" y="2604135"/>
            <a:ext cx="3736975" cy="34182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grpSp>
        <p:nvGrpSpPr>
          <p:cNvPr id="15" name="组合 14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6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部署步骤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08862" y="249992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  安装配置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6605" y="2319655"/>
            <a:ext cx="27482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）修改配置文件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8" name="图片 -2147482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5" y="2759710"/>
            <a:ext cx="6152515" cy="3922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7061200" y="3446780"/>
            <a:ext cx="43027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用记事本打开网络版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Web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文件夹下的“</a:t>
            </a:r>
            <a:r>
              <a:rPr lang="en-US" altLang="zh-CN" sz="2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web.config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文件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78235" y="4320684"/>
            <a:ext cx="54533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8615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data source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：安装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SQL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数据库的服务器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IP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地址。</a:t>
            </a:r>
          </a:p>
          <a:p>
            <a:pPr indent="348615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initial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catalog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SQL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附加的平台数据库名称。</a:t>
            </a:r>
          </a:p>
          <a:p>
            <a:pPr indent="348615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user 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id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：访问数据库的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SQL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用户名。</a:t>
            </a:r>
          </a:p>
          <a:p>
            <a:pPr indent="348615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 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Password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：访问数据库的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SQL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用户密码。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4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部署步骤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419606" y="2528332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876300"/>
            <a:ext cx="12192000" cy="0"/>
          </a:xfrm>
          <a:prstGeom prst="line">
            <a:avLst/>
          </a:prstGeom>
          <a:ln w="50800">
            <a:solidFill>
              <a:srgbClr val="00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08862" y="225108"/>
            <a:ext cx="2385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i="1" dirty="0">
                <a:solidFill>
                  <a:srgbClr val="005D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    安装配置</a:t>
            </a:r>
            <a:endParaRPr lang="en-US" altLang="zh-CN" sz="2800" b="1" i="1" dirty="0">
              <a:solidFill>
                <a:srgbClr val="005D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6605" y="2319655"/>
            <a:ext cx="39516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（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6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）分配文件夹访问权限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pic>
        <p:nvPicPr>
          <p:cNvPr id="8" name="Picture 3" descr="wps1C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709" y="2991485"/>
            <a:ext cx="2710875" cy="30689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643879" y="3919220"/>
            <a:ext cx="42247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双击此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bat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文件完成分配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55614" y="1199254"/>
            <a:ext cx="3274121" cy="873993"/>
            <a:chOff x="833694" y="1327033"/>
            <a:chExt cx="3274121" cy="873993"/>
          </a:xfrm>
        </p:grpSpPr>
        <p:sp>
          <p:nvSpPr>
            <p:cNvPr id="13" name="MH_Other_1"/>
            <p:cNvSpPr/>
            <p:nvPr>
              <p:custDataLst>
                <p:tags r:id="rId1"/>
              </p:custDataLst>
            </p:nvPr>
          </p:nvSpPr>
          <p:spPr>
            <a:xfrm>
              <a:off x="1527326" y="1407160"/>
              <a:ext cx="2580489" cy="713740"/>
            </a:xfrm>
            <a:prstGeom prst="rect">
              <a:avLst/>
            </a:prstGeom>
            <a:solidFill>
              <a:srgbClr val="005D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zh-CN" altLang="en-US" sz="24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部署步骤</a:t>
              </a:r>
              <a:endParaRPr lang="zh-CN" altLang="en-US" sz="24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833694" y="1327033"/>
              <a:ext cx="873993" cy="873993"/>
            </a:xfrm>
            <a:prstGeom prst="ellipse">
              <a:avLst/>
            </a:prstGeom>
            <a:solidFill>
              <a:srgbClr val="2E74B4"/>
            </a:solidFill>
            <a:ln>
              <a:solidFill>
                <a:srgbClr val="005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11403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11403"/>
  <p:tag name="MH_LIBRARY" val="GRAPHIC"/>
  <p:tag name="MH_ORDER" val="Rectangle 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11403"/>
  <p:tag name="MH_LIBRARY" val="GRAPHIC"/>
  <p:tag name="MH_ORDER" val="文本框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73731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1431</Words>
  <Application>Microsoft Office PowerPoint</Application>
  <PresentationFormat>宽屏</PresentationFormat>
  <Paragraphs>184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仿宋</vt:lpstr>
      <vt:lpstr>宋体</vt:lpstr>
      <vt:lpstr>微软雅黑</vt:lpstr>
      <vt:lpstr>Arial</vt:lpstr>
      <vt:lpstr>Britannic Bold</vt:lpstr>
      <vt:lpstr>Calibri</vt:lpstr>
      <vt:lpstr>Calibri Light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qipeng yu</dc:creator>
  <cp:lastModifiedBy>职大</cp:lastModifiedBy>
  <cp:revision>246</cp:revision>
  <dcterms:created xsi:type="dcterms:W3CDTF">2015-08-12T09:15:00Z</dcterms:created>
  <dcterms:modified xsi:type="dcterms:W3CDTF">2017-06-30T09:11:13Z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