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dp" ContentType="image/vnd.ms-photo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332" r:id="rId3"/>
    <p:sldId id="420" r:id="rId5"/>
    <p:sldId id="414" r:id="rId6"/>
  </p:sldIdLst>
  <p:sldSz cx="12161520" cy="6858000"/>
  <p:notesSz cx="6792595" cy="9925050"/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2565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199765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6965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7800"/>
    <a:srgbClr val="4D4D4D"/>
    <a:srgbClr val="A94D0F"/>
    <a:srgbClr val="C55A11"/>
    <a:srgbClr val="7C7C7C"/>
    <a:srgbClr val="BF9000"/>
    <a:srgbClr val="F8981D"/>
    <a:srgbClr val="FF6600"/>
    <a:srgbClr val="225D92"/>
    <a:srgbClr val="215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1" autoAdjust="0"/>
    <p:restoredTop sz="73475" autoAdjust="0"/>
  </p:normalViewPr>
  <p:slideViewPr>
    <p:cSldViewPr showGuides="1">
      <p:cViewPr>
        <p:scale>
          <a:sx n="50" d="100"/>
          <a:sy n="50" d="100"/>
        </p:scale>
        <p:origin x="-824" y="-48"/>
      </p:cViewPr>
      <p:guideLst>
        <p:guide orient="horz" pos="1060"/>
        <p:guide orient="horz" pos="3922"/>
        <p:guide pos="3808"/>
        <p:guide pos="519"/>
        <p:guide pos="7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686"/>
    </p:cViewPr>
  </p:sorterViewPr>
  <p:notesViewPr>
    <p:cSldViewPr>
      <p:cViewPr varScale="1">
        <p:scale>
          <a:sx n="54" d="100"/>
          <a:sy n="54" d="100"/>
        </p:scale>
        <p:origin x="-1776" y="-102"/>
      </p:cViewPr>
      <p:guideLst>
        <p:guide orient="horz" pos="3111"/>
        <p:guide pos="2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001" cy="4959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395" y="0"/>
            <a:ext cx="2944001" cy="4959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3381-AFEF-490F-AA45-31EC49CF150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396"/>
            <a:ext cx="2944001" cy="495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395" y="9427396"/>
            <a:ext cx="2944001" cy="495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F31A-114D-494C-A5D5-F6526D17527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001" cy="4959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395" y="0"/>
            <a:ext cx="2944001" cy="4959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216A-1E3F-4AD2-B74F-855E5673142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4538"/>
            <a:ext cx="65992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684" y="4713698"/>
            <a:ext cx="5435545" cy="446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396"/>
            <a:ext cx="2944001" cy="495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395" y="9427396"/>
            <a:ext cx="2944001" cy="495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9BFF-9304-4EE8-967B-56F816FBB8C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53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77E510-2266-49EE-8C42-F1A29F85420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7409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98500" y="1143000"/>
            <a:ext cx="5445125" cy="30702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70525" cy="3584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425" y="746125"/>
            <a:ext cx="6596063" cy="3721100"/>
          </a:xfrm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275"/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536D6-54D1-4537-BB91-E68011AF9CA5}" type="slidenum">
              <a:rPr lang="en-US" smtClean="0">
                <a:solidFill>
                  <a:srgbClr val="000000"/>
                </a:solidFill>
              </a:rPr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、实习薪资：月度按“实习津贴（需要绩效考核）</a:t>
            </a:r>
            <a:r>
              <a:rPr lang="en-US" altLang="zh-CN" dirty="0" smtClean="0"/>
              <a:t>+</a:t>
            </a:r>
            <a:r>
              <a:rPr lang="zh-CN" altLang="en-US" dirty="0" smtClean="0"/>
              <a:t>加班费</a:t>
            </a:r>
            <a:r>
              <a:rPr lang="en-US" altLang="zh-CN" dirty="0" smtClean="0"/>
              <a:t>+</a:t>
            </a:r>
            <a:r>
              <a:rPr lang="zh-CN" altLang="en-US" dirty="0" smtClean="0"/>
              <a:t>夜班补贴”发放，夜班补贴 </a:t>
            </a:r>
            <a:r>
              <a:rPr lang="en-US" altLang="zh-CN" dirty="0" smtClean="0"/>
              <a:t>10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天，综合月收入</a:t>
            </a:r>
            <a:r>
              <a:rPr lang="en-US" altLang="zh-CN" dirty="0" smtClean="0"/>
              <a:t>4500-5500</a:t>
            </a:r>
            <a:r>
              <a:rPr lang="zh-CN" altLang="en-US" dirty="0" smtClean="0"/>
              <a:t>元；每月</a:t>
            </a:r>
            <a:r>
              <a:rPr lang="en-US" altLang="zh-CN" dirty="0" smtClean="0"/>
              <a:t>16</a:t>
            </a:r>
            <a:r>
              <a:rPr lang="zh-CN" altLang="en-US" dirty="0" smtClean="0"/>
              <a:t>日准时发放，当月实习津贴以</a:t>
            </a:r>
            <a:r>
              <a:rPr lang="en-US" altLang="zh-CN" dirty="0" smtClean="0"/>
              <a:t>2400</a:t>
            </a:r>
            <a:r>
              <a:rPr lang="zh-CN" altLang="en-US" dirty="0" smtClean="0"/>
              <a:t>为基数，会根据个人表现以及出勤状况给定</a:t>
            </a:r>
            <a:r>
              <a:rPr lang="en-US" altLang="zh-CN" dirty="0" smtClean="0"/>
              <a:t>0.6-1</a:t>
            </a:r>
            <a:r>
              <a:rPr lang="zh-CN" altLang="en-US" dirty="0" smtClean="0"/>
              <a:t>不等的比例考核；     </a:t>
            </a:r>
            <a:r>
              <a:rPr lang="en-US" altLang="zh-CN" dirty="0" smtClean="0"/>
              <a:t>2</a:t>
            </a:r>
            <a:r>
              <a:rPr lang="zh-CN" altLang="en-US" dirty="0" smtClean="0"/>
              <a:t>、工作时间：以生产安排为准，加班按国家劳动法规定发放加班工资，平时加班工资</a:t>
            </a:r>
            <a:r>
              <a:rPr lang="en-US" altLang="zh-CN" dirty="0" smtClean="0"/>
              <a:t>19.6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小时，双休日加班 </a:t>
            </a:r>
            <a:r>
              <a:rPr lang="en-US" altLang="zh-CN" dirty="0" smtClean="0"/>
              <a:t>26.2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小时，法定节假日加班 </a:t>
            </a:r>
            <a:r>
              <a:rPr lang="en-US" altLang="zh-CN" dirty="0" smtClean="0"/>
              <a:t>39.3 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小时；     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、用餐：实习津贴之外另白班提供</a:t>
            </a:r>
            <a:r>
              <a:rPr lang="en-US" altLang="zh-CN" dirty="0" smtClean="0"/>
              <a:t>12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餐的午餐补贴，白班补贴</a:t>
            </a:r>
            <a:r>
              <a:rPr lang="en-US" altLang="zh-CN" dirty="0" smtClean="0"/>
              <a:t>2</a:t>
            </a:r>
            <a:r>
              <a:rPr lang="zh-CN" altLang="en-US" dirty="0" smtClean="0"/>
              <a:t>餐，</a:t>
            </a:r>
            <a:r>
              <a:rPr lang="en-US" altLang="zh-CN" dirty="0" smtClean="0"/>
              <a:t>24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天；夜班补贴</a:t>
            </a:r>
            <a:r>
              <a:rPr lang="en-US" altLang="zh-CN" dirty="0" smtClean="0"/>
              <a:t>13.5/</a:t>
            </a:r>
            <a:r>
              <a:rPr lang="zh-CN" altLang="en-US" dirty="0" smtClean="0"/>
              <a:t>天餐补：以上餐补打入餐卡（餐费次月</a:t>
            </a:r>
            <a:r>
              <a:rPr lang="en-US" altLang="zh-CN" dirty="0" smtClean="0"/>
              <a:t>5</a:t>
            </a:r>
            <a:r>
              <a:rPr lang="zh-CN" altLang="en-US" smtClean="0"/>
              <a:t>号左右发放，餐卡余额可购买食堂超市商品）；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98883" l="5170" r="94169">
                        <a14:foregroundMark x1="44251" y1="16005" x2="48677" y2="17308"/>
                        <a14:foregroundMark x1="79529" y1="72457" x2="82754" y2="728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0999" y="3284984"/>
            <a:ext cx="5349240" cy="3566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0702" y="4406901"/>
            <a:ext cx="7167460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71674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" b="98760" l="753" r="98305">
                        <a14:foregroundMark x1="32392" y1="28719" x2="32392" y2="28719"/>
                        <a14:foregroundMark x1="32015" y1="29545" x2="35782" y2="29545"/>
                        <a14:foregroundMark x1="29567" y1="35537" x2="32392" y2="36777"/>
                        <a14:foregroundMark x1="86252" y1="13430" x2="87006" y2="19008"/>
                        <a14:foregroundMark x1="82109" y1="13017" x2="86252" y2="1322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021324" y="2323959"/>
            <a:ext cx="2036259" cy="15260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11" y="1700808"/>
            <a:ext cx="2260625" cy="210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951" y="166697"/>
            <a:ext cx="11590252" cy="24547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8766" y="115888"/>
            <a:ext cx="9906831" cy="893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E18A-BDF8-4604-A57B-056722B84088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46"/>
          <a:stretch>
            <a:fillRect/>
          </a:stretch>
        </p:blipFill>
        <p:spPr>
          <a:xfrm>
            <a:off x="1040359" y="1916832"/>
            <a:ext cx="9806970" cy="481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6951" y="166697"/>
            <a:ext cx="11590252" cy="245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66" y="1838326"/>
            <a:ext cx="10643720" cy="4333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58768" y="1023938"/>
            <a:ext cx="9838900" cy="63976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8767" y="115889"/>
            <a:ext cx="9906831" cy="893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1" rIns="91423" bIns="45711" numCol="1" anchor="b" anchorCtr="0" compatLnSpc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66" y="1838326"/>
            <a:ext cx="10643720" cy="4333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58768" y="1023938"/>
            <a:ext cx="9838900" cy="63976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8767" y="115889"/>
            <a:ext cx="9906831" cy="893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1" rIns="91423" bIns="45711" numCol="1" anchor="b" anchorCtr="0" compatLnSpc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66" y="1838326"/>
            <a:ext cx="10643720" cy="4333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58768" y="1023938"/>
            <a:ext cx="9838900" cy="63976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8767" y="115889"/>
            <a:ext cx="9906831" cy="893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23" tIns="45711" rIns="91423" bIns="45711" numCol="1" anchor="b" anchorCtr="0" compatLnSpc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842195" y="6557964"/>
            <a:ext cx="1068384" cy="223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7380D1-7BC0-46D4-AC2E-88A3362E4202}" type="slidenum">
              <a:rPr lang="en-US" smtClean="0"/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8766" y="115888"/>
            <a:ext cx="9906831" cy="893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66" y="1662370"/>
            <a:ext cx="10938791" cy="4685410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8766" y="260648"/>
            <a:ext cx="9906831" cy="7490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766" y="997779"/>
            <a:ext cx="10010500" cy="853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6" y="260648"/>
            <a:ext cx="9906831" cy="749003"/>
          </a:xfrm>
        </p:spPr>
        <p:txBody>
          <a:bodyPr anchor="ctr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66" y="1431940"/>
            <a:ext cx="10938791" cy="4915841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766" y="1040547"/>
            <a:ext cx="10010500" cy="853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2433040" y="43543"/>
            <a:ext cx="4662038" cy="1066800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bg1"/>
            </a:solidFill>
            <a:miter lim="800000"/>
          </a:ln>
          <a:effectLst/>
        </p:spPr>
        <p:txBody>
          <a:bodyPr wrap="none" rtlCol="0" anchor="ctr"/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 err="1">
              <a:solidFill>
                <a:srgbClr val="3F3F3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951" y="166697"/>
            <a:ext cx="11590252" cy="245472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4946650" y="6710045"/>
            <a:ext cx="4053840" cy="270510"/>
          </a:xfrm>
          <a:prstGeom prst="rect">
            <a:avLst/>
          </a:prstGeom>
          <a:noFill/>
          <a:ln w="12700" cap="sq" algn="ctr">
            <a:noFill/>
            <a:miter lim="800000"/>
          </a:ln>
        </p:spPr>
        <p:txBody>
          <a:bodyPr wrap="square" lIns="0" tIns="0" rIns="0" bIns="0" rtlCol="0">
            <a:spAutoFit/>
          </a:bodyPr>
          <a:p>
            <a:pPr>
              <a:lnSpc>
                <a:spcPct val="110000"/>
              </a:lnSpc>
              <a:spcBef>
                <a:spcPts val="0"/>
              </a:spcBef>
            </a:pPr>
            <a:endParaRPr lang="zh-CN" altLang="en-US" sz="1600" b="0" dirty="0" err="1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 userDrawn="1"/>
        </p:nvSpPr>
        <p:spPr>
          <a:xfrm>
            <a:off x="225785" y="6389688"/>
            <a:ext cx="465320" cy="25814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9B5C7A1-867C-435A-B26C-D3FC241DE839}" type="slidenum">
              <a:rPr lang="id-ID" sz="1195" b="0" smtClean="0">
                <a:latin typeface="Montserrat Semi Bold" panose="00000700000000000000" pitchFamily="50" charset="0"/>
              </a:rPr>
            </a:fld>
            <a:endParaRPr lang="id-ID" sz="1195" b="0" dirty="0">
              <a:latin typeface="Montserrat Semi Bold" panose="00000700000000000000" pitchFamily="50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951" y="166697"/>
            <a:ext cx="11590252" cy="24547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 flipH="1">
            <a:off x="11433645" y="6389688"/>
            <a:ext cx="465320" cy="25814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7081A76-0A99-432C-B011-41EBEEF2F6C7}" type="slidenum">
              <a:rPr lang="id-ID" sz="1195" b="0" smtClean="0">
                <a:latin typeface="Montserrat Semi Bold" panose="00000700000000000000" pitchFamily="50" charset="0"/>
              </a:rPr>
            </a:fld>
            <a:endParaRPr lang="id-ID" sz="1195" b="0" dirty="0">
              <a:latin typeface="Montserrat Semi Bold" panose="00000700000000000000" pitchFamily="50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951" y="166697"/>
            <a:ext cx="11590252" cy="24547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8.png"/><Relationship Id="rId17" Type="http://schemas.openxmlformats.org/officeDocument/2006/relationships/image" Target="../media/image7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8766" y="115888"/>
            <a:ext cx="9906831" cy="893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8766" y="1431939"/>
            <a:ext cx="10938791" cy="48774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auto">
          <a:xfrm>
            <a:off x="2571722" y="6557964"/>
            <a:ext cx="7449126" cy="3000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000" dirty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©2023 </a:t>
            </a:r>
            <a:r>
              <a:rPr lang="en-US" sz="1000" dirty="0" err="1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Wanxiang</a:t>
            </a:r>
            <a:r>
              <a:rPr lang="zh-CN" altLang="en-US" sz="1000" dirty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solidFill>
                  <a:srgbClr val="3F3F3F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A123 Systems. All rights reserved. Proprietary and confidential.</a:t>
            </a:r>
            <a:endParaRPr lang="en-US" sz="1000" dirty="0">
              <a:solidFill>
                <a:srgbClr val="3F3F3F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14045-A123-bkg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481406" cy="6858000"/>
          </a:xfrm>
          <a:prstGeom prst="rect">
            <a:avLst/>
          </a:prstGeom>
        </p:spPr>
      </p:pic>
      <p:pic>
        <p:nvPicPr>
          <p:cNvPr id="8" name="图片 7" descr="图片包含 游戏机, 画, 标志&#10;&#10;描述已自动生成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391" y="260648"/>
            <a:ext cx="1677737" cy="456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>
              <a:lumMod val="50000"/>
            </a:schemeClr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85750" indent="-28575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28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Font typeface="Calibri" panose="020F0502020204030204" pitchFamily="34" charset="0"/>
        <a:buChar char="+"/>
        <a:defRPr sz="2000">
          <a:solidFill>
            <a:schemeClr val="tx1">
              <a:lumMod val="50000"/>
            </a:schemeClr>
          </a:solidFill>
          <a:latin typeface="Calibri" panose="020F0502020204030204" pitchFamily="34" charset="0"/>
        </a:defRPr>
      </a:lvl2pPr>
      <a:lvl3pPr marL="102870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2">
            <a:lumMod val="90000"/>
            <a:lumOff val="10000"/>
          </a:schemeClr>
        </a:buClr>
        <a:buFont typeface="Calibri" panose="020F0502020204030204" pitchFamily="34" charset="0"/>
        <a:buChar char="–"/>
        <a:defRPr>
          <a:solidFill>
            <a:schemeClr val="tx1">
              <a:lumMod val="50000"/>
            </a:schemeClr>
          </a:solidFill>
          <a:latin typeface="Calibri" panose="020F0502020204030204" pitchFamily="34" charset="0"/>
        </a:defRPr>
      </a:lvl3pPr>
      <a:lvl4pPr marL="1428750" indent="-28575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>
              <a:lumMod val="50000"/>
            </a:schemeClr>
          </a:solidFill>
          <a:latin typeface="Calibri" panose="020F0502020204030204" pitchFamily="34" charset="0"/>
        </a:defRPr>
      </a:lvl4pPr>
      <a:lvl5pPr marL="17716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>
              <a:lumMod val="50000"/>
            </a:schemeClr>
          </a:solidFill>
          <a:latin typeface="Calibri" panose="020F0502020204030204" pitchFamily="34" charset="0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0.jpeg"/><Relationship Id="rId3" Type="http://schemas.openxmlformats.org/officeDocument/2006/relationships/tags" Target="../tags/tag3.xml"/><Relationship Id="rId2" Type="http://schemas.openxmlformats.org/officeDocument/2006/relationships/oleObject" Target="../embeddings/oleObject1.bin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7" y="0"/>
            <a:ext cx="12134445" cy="6826227"/>
          </a:xfrm>
          <a:prstGeom prst="rect">
            <a:avLst/>
          </a:prstGeom>
        </p:spPr>
      </p:pic>
      <p:sp>
        <p:nvSpPr>
          <p:cNvPr id="13" name="Прямоугольник с двумя скругленными противолежащими углами 6"/>
          <p:cNvSpPr/>
          <p:nvPr/>
        </p:nvSpPr>
        <p:spPr>
          <a:xfrm>
            <a:off x="11613922" y="6369695"/>
            <a:ext cx="354720" cy="338885"/>
          </a:xfrm>
          <a:prstGeom prst="round2DiagRect">
            <a:avLst>
              <a:gd name="adj1" fmla="val 44876"/>
              <a:gd name="adj2" fmla="val 1253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9118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20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US" altLang="ru-RU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51630" y="6558397"/>
            <a:ext cx="8600893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186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95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©2023  A123 Systems Corp. All rights reserved. Proprietary and confidential.</a:t>
            </a:r>
            <a:endParaRPr lang="zh-CN" altLang="en-US" sz="1195" dirty="0">
              <a:solidFill>
                <a:prstClr val="white">
                  <a:lumMod val="50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标题 1"/>
          <p:cNvSpPr txBox="1"/>
          <p:nvPr>
            <p:custDataLst>
              <p:tags r:id="rId2"/>
            </p:custDataLst>
          </p:nvPr>
        </p:nvSpPr>
        <p:spPr bwMode="auto">
          <a:xfrm>
            <a:off x="6080760" y="2204720"/>
            <a:ext cx="5730875" cy="2266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214" tIns="45607" rIns="91214" bIns="45607" numCol="1" anchor="t" anchorCtr="0" compatLnSpc="1">
            <a:normAutofit fontScale="7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cap="none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defTabSz="911860">
              <a:defRPr/>
            </a:pPr>
            <a:r>
              <a:rPr lang="zh-CN" altLang="en-US" sz="8800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万向一二三</a:t>
            </a:r>
            <a:endParaRPr lang="zh-CN" altLang="en-US" sz="8800" kern="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1860">
              <a:defRPr/>
            </a:pPr>
            <a:endParaRPr lang="zh-CN" altLang="en-US" sz="1145" kern="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1860">
              <a:defRPr/>
            </a:pPr>
            <a:r>
              <a:rPr lang="zh-CN" altLang="en-US" sz="8800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股份公司</a:t>
            </a:r>
            <a:endParaRPr lang="en-US" altLang="zh-CN" sz="399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1860">
              <a:defRPr/>
            </a:pPr>
            <a:endParaRPr lang="zh-CN" altLang="en-US" sz="3990" kern="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1860">
              <a:defRPr/>
            </a:pPr>
            <a:endParaRPr lang="zh-CN" altLang="en-US" sz="399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424129" y="5754758"/>
            <a:ext cx="4512774" cy="941796"/>
          </a:xfrm>
          <a:prstGeom prst="rect">
            <a:avLst/>
          </a:prstGeom>
          <a:noFill/>
          <a:ln w="12700" cap="sq" algn="ctr">
            <a:noFill/>
            <a:miter lim="800000"/>
          </a:ln>
          <a:effectLst/>
        </p:spPr>
        <p:txBody>
          <a:bodyPr wrap="none" rtlCol="0">
            <a:spAutoFit/>
          </a:bodyPr>
          <a:lstStyle/>
          <a:p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CHARGED FOR THE FUTURE</a:t>
            </a:r>
            <a:endParaRPr lang="en-US" altLang="zh-CN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为未来 </a:t>
            </a:r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· </a:t>
            </a:r>
            <a:r>
              <a:rPr lang="zh-CN" altLang="en-US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充能量</a:t>
            </a:r>
            <a:endParaRPr lang="zh-CN" altLang="en-US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2" hidden="1"/>
          <p:cNvGraphicFramePr/>
          <p:nvPr>
            <p:custDataLst>
              <p:tags r:id="rId1"/>
            </p:custDataLst>
          </p:nvPr>
        </p:nvGraphicFramePr>
        <p:xfrm>
          <a:off x="0" y="0"/>
          <a:ext cx="211143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think-cell Slide" r:id="rId2" imgW="0" imgH="0" progId="">
                  <p:embed/>
                </p:oleObj>
              </mc:Choice>
              <mc:Fallback>
                <p:oleObj name="think-cell Slide" r:id="rId2" imgW="0" imgH="0" progId="">
                  <p:embed/>
                  <p:pic>
                    <p:nvPicPr>
                      <p:cNvPr id="0" name="图片 108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143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5" descr="123-196 background removed.t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3167" y="2989088"/>
            <a:ext cx="3820844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053" name="Text Placeholder 8"/>
          <p:cNvSpPr>
            <a:spLocks noGrp="1"/>
          </p:cNvSpPr>
          <p:nvPr>
            <p:ph type="body" idx="11"/>
          </p:nvPr>
        </p:nvSpPr>
        <p:spPr>
          <a:xfrm>
            <a:off x="608092" y="609600"/>
            <a:ext cx="9839265" cy="639762"/>
          </a:xfrm>
        </p:spPr>
        <p:txBody>
          <a:bodyPr/>
          <a:lstStyle/>
          <a:p>
            <a:pPr eaLnBrk="1" hangingPunct="1"/>
            <a:r>
              <a:rPr lang="zh-CN" altLang="en-US" sz="2800" kern="1200" dirty="0">
                <a:solidFill>
                  <a:srgbClr val="F898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万向集团简介</a:t>
            </a:r>
            <a:endParaRPr lang="en-US" sz="2800" kern="1200" dirty="0">
              <a:solidFill>
                <a:srgbClr val="F898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3247" y="3717032"/>
            <a:ext cx="993216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中国企业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位，制造业第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中国工业企业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大第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机械行业第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汽车行业第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汽车零部件业第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00257" y="1171097"/>
            <a:ext cx="10471755" cy="2259401"/>
          </a:xfrm>
          <a:prstGeom prst="rect">
            <a:avLst/>
          </a:prstGeom>
          <a:noFill/>
          <a:ln w="12700" cap="sq" algn="ctr">
            <a:noFill/>
            <a:miter lim="800000"/>
          </a:ln>
          <a:effectLst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万向集团创建于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1969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年，从创始人鲁冠球先生以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元资金在钱塘江畔创办农机修配厂开始，以年均递增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25.89%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的速度，发展成为应收超千亿、利润过百亿的现代化跨国企业集团，被誉为“中国企业常青树”。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万向的主业为汽车零部件，是中国汽车零部件制造代表企业之一。国内与一汽、二汽、上汽、广汽等，国外与通用、大众、福特、克莱斯勒等主流汽车厂建立了稳定的合作关系。</a:t>
            </a:r>
            <a:endParaRPr lang="en-US" altLang="zh-CN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25580" y="6525895"/>
            <a:ext cx="322580" cy="202565"/>
          </a:xfrm>
          <a:prstGeom prst="rect">
            <a:avLst/>
          </a:prstGeom>
          <a:noFill/>
          <a:ln w="12700" cap="sq" algn="ctr">
            <a:noFill/>
            <a:miter lim="800000"/>
          </a:ln>
        </p:spPr>
        <p:txBody>
          <a:bodyPr wrap="square" lIns="0" tIns="0" rIns="0" bIns="0" rtlCol="0">
            <a:spAutoFit/>
          </a:bodyPr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1200" b="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endParaRPr lang="en-US" altLang="zh-CN" sz="1200" b="0" dirty="0" err="1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8"/>
          <p:cNvSpPr txBox="1"/>
          <p:nvPr/>
        </p:nvSpPr>
        <p:spPr>
          <a:xfrm>
            <a:off x="392288" y="116632"/>
            <a:ext cx="1614545" cy="4791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898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招聘岗位</a:t>
            </a:r>
            <a:endParaRPr lang="en-US" sz="2800" b="1" dirty="0">
              <a:solidFill>
                <a:srgbClr val="F8981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4335" y="3947328"/>
            <a:ext cx="10873208" cy="243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300"/>
              </a:lnSpc>
              <a:spcAft>
                <a:spcPts val="0"/>
              </a:spcAft>
            </a:pP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</a:t>
            </a:r>
            <a:r>
              <a:rPr 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  1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、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实习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薪资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：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月度按“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实习津贴（需要绩效考核）</a:t>
            </a:r>
            <a:r>
              <a:rPr 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+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加班费</a:t>
            </a: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+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夜班补贴”发放，夜班补贴 </a:t>
            </a:r>
            <a:r>
              <a:rPr 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25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元</a:t>
            </a: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/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天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，综合月收入</a:t>
            </a:r>
            <a:r>
              <a:rPr 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4500-5500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元；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每月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16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日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准时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发放，当月实习津贴以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2280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为基数，会根据个人表现以及出勤状况给定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0.6-1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不等的比例考核；</a:t>
            </a:r>
            <a:endParaRPr lang="en-US" kern="1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l">
              <a:lnSpc>
                <a:spcPts val="2300"/>
              </a:lnSpc>
              <a:spcAft>
                <a:spcPts val="0"/>
              </a:spcAft>
            </a:pP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    2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、工作时间：以生产安排为准，加班按国家劳动法规定发放加班工资，平时加班工资</a:t>
            </a: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19.6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元</a:t>
            </a: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/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小时，双休日加班 </a:t>
            </a: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26.2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元</a:t>
            </a: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/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小时，法定节假日加班 </a:t>
            </a: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39.3 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元</a:t>
            </a: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/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小时；</a:t>
            </a:r>
            <a:endParaRPr lang="en-US" kern="100" dirty="0"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l">
              <a:lnSpc>
                <a:spcPts val="2300"/>
              </a:lnSpc>
              <a:spcAft>
                <a:spcPts val="0"/>
              </a:spcAft>
            </a:pP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     3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、用餐：实习津贴之外另白班提供</a:t>
            </a:r>
            <a:r>
              <a:rPr 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12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元</a:t>
            </a: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/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餐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的午餐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补贴，白班补贴</a:t>
            </a: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2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餐，</a:t>
            </a:r>
            <a:r>
              <a:rPr 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24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元</a:t>
            </a: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/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天；夜班补贴</a:t>
            </a:r>
            <a:r>
              <a:rPr 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13.5/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天餐补：以上餐补打入餐卡（餐费次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月</a:t>
            </a:r>
            <a:r>
              <a:rPr lang="en-US" altLang="zh-CN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宋体" panose="02010600030101010101" pitchFamily="2" charset="-122"/>
              </a:rPr>
              <a:t>16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号左右发放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</a:rPr>
              <a:t>，餐卡余额可购买食堂超市商品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</a:rPr>
              <a:t>）</a:t>
            </a:r>
            <a:endParaRPr lang="en-US" altLang="zh-CN" kern="100" dirty="0" smtClean="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68350" y="908720"/>
          <a:ext cx="10441458" cy="2736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820"/>
                <a:gridCol w="3616640"/>
                <a:gridCol w="1175421"/>
                <a:gridCol w="2592289"/>
                <a:gridCol w="2592288"/>
              </a:tblGrid>
              <a:tr h="66357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目标专业</a:t>
                      </a:r>
                      <a:endParaRPr lang="zh-CN" altLang="en-US" sz="14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学历要求</a:t>
                      </a:r>
                      <a:endParaRPr lang="zh-CN" altLang="en-US" sz="14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招聘岗位</a:t>
                      </a:r>
                      <a:endParaRPr lang="zh-CN" altLang="en-US" sz="14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实习薪资</a:t>
                      </a:r>
                      <a:endParaRPr lang="zh-CN" altLang="en-US" sz="14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</a:tr>
              <a:tr h="1080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机械工程、电子电气、自动化、控制工程、电子信息技术、通信工程、车辆工程、机电一体化等相关专业</a:t>
                      </a:r>
                      <a:endParaRPr lang="zh-CN" altLang="en-US" sz="1400" b="0" i="0" u="none" strike="noStrike" dirty="0">
                        <a:solidFill>
                          <a:srgbClr val="3F3F3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大专及</a:t>
                      </a: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以上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电气技术员、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</a:t>
                      </a: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技术员、机械设计技术员、设备维修</a:t>
                      </a:r>
                      <a:r>
                        <a:rPr lang="zh-CN" alt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技术员</a:t>
                      </a:r>
                      <a:endParaRPr lang="en-US" altLang="zh-CN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全自动设备操作岗、半自动设备操作岗、手工装配岗</a:t>
                      </a:r>
                      <a:endParaRPr lang="en-US" altLang="zh-CN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algn="ctr" rtl="0" fontAlgn="ctr"/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实习津贴</a:t>
                      </a:r>
                      <a:r>
                        <a:rPr lang="en-US" altLang="zh-CN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8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加班费的模式，实习津贴</a:t>
                      </a:r>
                      <a:r>
                        <a:rPr lang="en-US" altLang="zh-CN" sz="180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2280</a:t>
                      </a:r>
                      <a:endParaRPr lang="en-US" altLang="zh-CN" sz="1800" b="1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rtl="0" fontAlgn="ctr"/>
                      <a:r>
                        <a:rPr lang="zh-CN" altLang="en-US" sz="180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综合月收入</a:t>
                      </a:r>
                      <a:r>
                        <a:rPr lang="en-US" altLang="zh-CN" sz="180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4500-5500</a:t>
                      </a:r>
                      <a:r>
                        <a:rPr lang="zh-CN" altLang="en-US" sz="180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en-US" altLang="zh-CN" sz="1800" b="1" u="none" strike="noStrike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</a:tr>
              <a:tr h="5643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安全工程</a:t>
                      </a:r>
                      <a:endParaRPr lang="zh-CN" altLang="en-US" sz="1400" b="0" i="0" u="none" strike="noStrike" dirty="0">
                        <a:solidFill>
                          <a:srgbClr val="3F3F3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大专及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以上</a:t>
                      </a:r>
                      <a:endParaRPr lang="zh-CN" altLang="en-US" sz="1400" b="0" i="0" u="none" strike="noStrike" dirty="0">
                        <a:solidFill>
                          <a:srgbClr val="3F3F3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EHS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技术员</a:t>
                      </a:r>
                      <a:endParaRPr lang="zh-CN" altLang="en-US" sz="1400" b="0" i="0" u="none" strike="noStrike" dirty="0">
                        <a:solidFill>
                          <a:srgbClr val="3F3F3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 vMerge="1">
                  <a:tcPr/>
                </a:tc>
              </a:tr>
              <a:tr h="428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计量</a:t>
                      </a:r>
                      <a:endParaRPr lang="zh-CN" altLang="en-US" sz="1400" b="0" i="0" u="none" strike="noStrike">
                        <a:solidFill>
                          <a:srgbClr val="3F3F3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大专及</a:t>
                      </a:r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以上</a:t>
                      </a:r>
                      <a:endParaRPr lang="zh-CN" altLang="en-US" sz="1400" b="0" i="0" u="none" strike="noStrike" dirty="0">
                        <a:solidFill>
                          <a:srgbClr val="3F3F3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计量员</a:t>
                      </a:r>
                      <a:endParaRPr lang="zh-CN" altLang="en-US" sz="1400" b="0" i="0" u="none" strike="noStrike" dirty="0">
                        <a:solidFill>
                          <a:srgbClr val="3F3F3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1409680" y="6525260"/>
            <a:ext cx="361315" cy="202565"/>
          </a:xfrm>
          <a:prstGeom prst="rect">
            <a:avLst/>
          </a:prstGeom>
          <a:noFill/>
          <a:ln w="12700" cap="sq" algn="ctr">
            <a:noFill/>
            <a:miter lim="800000"/>
          </a:ln>
        </p:spPr>
        <p:txBody>
          <a:bodyPr wrap="square" lIns="0" tIns="0" rIns="0" bIns="0" rtlCol="0">
            <a:spAutoFit/>
          </a:bodyPr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1200" b="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9</a:t>
            </a:r>
            <a:endParaRPr lang="en-US" altLang="zh-CN" sz="1200" b="0" dirty="0" err="1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2146.2897637795277,&quot;width&quot;:9024.891338582676}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THINKCELLSHAPEDONOTDELETE" val="pPEem4_2eJ0GplHlLmrgqwA"/>
</p:tagLst>
</file>

<file path=ppt/tags/tag4.xml><?xml version="1.0" encoding="utf-8"?>
<p:tagLst xmlns:p="http://schemas.openxmlformats.org/presentationml/2006/main">
  <p:tag name="KSO_WM_UNIT_TABLE_BEAUTIFY" val="smartTable{00e249f6-79cb-4e38-a589-bbf16b9b7d17}"/>
</p:tagLst>
</file>

<file path=ppt/theme/theme1.xml><?xml version="1.0" encoding="utf-8"?>
<a:theme xmlns:a="http://schemas.openxmlformats.org/drawingml/2006/main" name="2_EU Plant -6-26 draft">
  <a:themeElements>
    <a:clrScheme name="A123-3">
      <a:dk1>
        <a:srgbClr val="3F3F3F"/>
      </a:dk1>
      <a:lt1>
        <a:sysClr val="window" lastClr="FFFFFF"/>
      </a:lt1>
      <a:dk2>
        <a:srgbClr val="535353"/>
      </a:dk2>
      <a:lt2>
        <a:srgbClr val="DCDCDC"/>
      </a:lt2>
      <a:accent1>
        <a:srgbClr val="EE9100"/>
      </a:accent1>
      <a:accent2>
        <a:srgbClr val="89B426"/>
      </a:accent2>
      <a:accent3>
        <a:srgbClr val="3A88D0"/>
      </a:accent3>
      <a:accent4>
        <a:srgbClr val="A5A5A5"/>
      </a:accent4>
      <a:accent5>
        <a:srgbClr val="535353"/>
      </a:accent5>
      <a:accent6>
        <a:srgbClr val="205688"/>
      </a:accent6>
      <a:hlink>
        <a:srgbClr val="3A88D0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sq" algn="ctr">
          <a:solidFill>
            <a:schemeClr val="tx1"/>
          </a:solidFill>
          <a:miter lim="800000"/>
        </a:ln>
      </a:spPr>
      <a:bodyPr wrap="none" rtlCol="0" anchor="ctr"/>
      <a:lstStyle>
        <a:defPPr algn="ctr">
          <a:lnSpc>
            <a:spcPct val="110000"/>
          </a:lnSpc>
          <a:spcBef>
            <a:spcPts val="0"/>
          </a:spcBef>
          <a:defRPr dirty="0" err="1" smtClean="0"/>
        </a:defPPr>
      </a:lstStyle>
    </a:spDef>
    <a:lnDef>
      <a:spPr bwMode="auto">
        <a:solidFill>
          <a:schemeClr val="accent2"/>
        </a:solidFill>
        <a:ln w="12700" cap="sq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 bwMode="auto">
        <a:noFill/>
        <a:ln w="12700" cap="sq" algn="ctr">
          <a:noFill/>
          <a:miter lim="800000"/>
        </a:ln>
      </a:spPr>
      <a:bodyPr wrap="square" lIns="0" tIns="0" rIns="0" bIns="0" rtlCol="0">
        <a:spAutoFit/>
      </a:bodyPr>
      <a:lstStyle>
        <a:defPPr>
          <a:lnSpc>
            <a:spcPct val="110000"/>
          </a:lnSpc>
          <a:spcBef>
            <a:spcPts val="0"/>
          </a:spcBef>
          <a:defRPr sz="1600" b="0" dirty="0" err="1" smtClean="0">
            <a:solidFill>
              <a:schemeClr val="tx2"/>
            </a:solidFill>
            <a:latin typeface="Calibri" panose="020F0502020204030204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 Plant -6-26 draft</Template>
  <TotalTime>0</TotalTime>
  <Words>916</Words>
  <Application>WPS 演示</Application>
  <PresentationFormat>自定义</PresentationFormat>
  <Paragraphs>79</Paragraphs>
  <Slides>3</Slides>
  <Notes>24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楷体</vt:lpstr>
      <vt:lpstr>Montserrat Semi Bold</vt:lpstr>
      <vt:lpstr>Calibri</vt:lpstr>
      <vt:lpstr>微软雅黑</vt:lpstr>
      <vt:lpstr>Calibri Light</vt:lpstr>
      <vt:lpstr>Times New Roman</vt:lpstr>
      <vt:lpstr>Arial Unicode MS</vt:lpstr>
      <vt:lpstr>Segoe Print</vt:lpstr>
      <vt:lpstr>2_EU Plant -6-26 draft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Tomasz Poznar</dc:creator>
  <cp:lastModifiedBy>Lenovo</cp:lastModifiedBy>
  <cp:revision>1141</cp:revision>
  <cp:lastPrinted>2021-09-30T12:45:00Z</cp:lastPrinted>
  <dcterms:created xsi:type="dcterms:W3CDTF">2019-06-14T14:38:00Z</dcterms:created>
  <dcterms:modified xsi:type="dcterms:W3CDTF">2023-02-28T02:02:31Z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0x010100A0343A347811D24EA937A1410D9AAF3E</vt:lpwstr>
  </property>
  <property fmtid="{D5CDD505-2E9C-101B-9397-08002B2CF9AE}" pid="4" name="KSOProductBuildVer">
    <vt:lpwstr>2052-10.8.2.6613</vt:lpwstr>
  </property>
  <property fmtid="{D5CDD505-2E9C-101B-9397-08002B2CF9AE}" pid="5" name="ICV">
    <vt:lpwstr>CC334D426A2449B7BBA504D4024C159B</vt:lpwstr>
  </property>
</Properties>
</file>